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7"/>
  </p:notesMasterIdLst>
  <p:sldIdLst>
    <p:sldId id="278" r:id="rId5"/>
    <p:sldId id="282" r:id="rId6"/>
    <p:sldId id="279" r:id="rId7"/>
    <p:sldId id="280" r:id="rId8"/>
    <p:sldId id="281" r:id="rId9"/>
    <p:sldId id="284" r:id="rId10"/>
    <p:sldId id="283" r:id="rId11"/>
    <p:sldId id="287" r:id="rId12"/>
    <p:sldId id="285" r:id="rId13"/>
    <p:sldId id="286" r:id="rId14"/>
    <p:sldId id="288" r:id="rId15"/>
    <p:sldId id="28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8" autoAdjust="0"/>
    <p:restoredTop sz="94619" autoAdjust="0"/>
  </p:normalViewPr>
  <p:slideViewPr>
    <p:cSldViewPr snapToGrid="0">
      <p:cViewPr varScale="1">
        <p:scale>
          <a:sx n="115" d="100"/>
          <a:sy n="115" d="100"/>
        </p:scale>
        <p:origin x="213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01546-198A-4195-BCF8-F0FF54C90E5E}" type="datetimeFigureOut">
              <a:rPr lang="en-US" smtClean="0"/>
              <a:t>5/21/2026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DE88F-1F85-4A27-9D34-D74A50E7B0DA}" type="slidenum">
              <a:rPr lang="en-US" smtClean="0"/>
              <a:t>‹#›</a:t>
            </a:fld>
            <a:endParaRPr lang="en-US" dirty="0"/>
          </a:p>
        </p:txBody>
      </p:sp>
    </p:spTree>
    <p:extLst>
      <p:ext uri="{BB962C8B-B14F-4D97-AF65-F5344CB8AC3E}">
        <p14:creationId xmlns:p14="http://schemas.microsoft.com/office/powerpoint/2010/main" val="373009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5/21/2026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5074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5/21/2026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09502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5/21/2026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5385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5/21/2026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7529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5/21/2026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5092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5/21/2026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3264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5/21/2026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93254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5/21/2026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486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5/21/2026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4640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5/21/2026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8205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5/21/2026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512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5/21/2026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9094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5/21/2026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5513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5/21/2026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9355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5/21/2026</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056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5/21/2026</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8589783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9.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A1C807-B9AD-4C9B-BF9F-60F03428998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 y="10"/>
            <a:ext cx="12192001" cy="6857990"/>
          </a:xfrm>
          <a:prstGeom prst="rect">
            <a:avLst/>
          </a:prstGeom>
        </p:spPr>
      </p:pic>
      <p:sp useBgFill="1">
        <p:nvSpPr>
          <p:cNvPr id="103" name="Freeform 5">
            <a:extLst>
              <a:ext uri="{FF2B5EF4-FFF2-40B4-BE49-F238E27FC236}">
                <a16:creationId xmlns:a16="http://schemas.microsoft.com/office/drawing/2014/main" id="{FE469E50-3893-4ED6-92BA-2985C32B0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udy Old Style"/>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7389962" y="1673524"/>
            <a:ext cx="3485073" cy="2420504"/>
          </a:xfrm>
        </p:spPr>
        <p:txBody>
          <a:bodyPr>
            <a:normAutofit/>
          </a:bodyPr>
          <a:lstStyle/>
          <a:p>
            <a:pPr algn="l"/>
            <a:r>
              <a:rPr lang="en-US" sz="4000" dirty="0"/>
              <a:t>AI Training</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7389965" y="4157933"/>
            <a:ext cx="3485072" cy="1026544"/>
          </a:xfrm>
        </p:spPr>
        <p:txBody>
          <a:bodyPr>
            <a:normAutofit/>
          </a:bodyPr>
          <a:lstStyle/>
          <a:p>
            <a:pPr algn="l"/>
            <a:r>
              <a:rPr lang="en-US" sz="2300" dirty="0"/>
              <a:t>Estimation 1hour</a:t>
            </a:r>
          </a:p>
        </p:txBody>
      </p:sp>
    </p:spTree>
    <p:extLst>
      <p:ext uri="{BB962C8B-B14F-4D97-AF65-F5344CB8AC3E}">
        <p14:creationId xmlns:p14="http://schemas.microsoft.com/office/powerpoint/2010/main" val="4167884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rt 8-1">
            <a:hlinkClick r:id="" action="ppaction://media"/>
            <a:extLst>
              <a:ext uri="{FF2B5EF4-FFF2-40B4-BE49-F238E27FC236}">
                <a16:creationId xmlns:a16="http://schemas.microsoft.com/office/drawing/2014/main" id="{84D4A8B6-3F8A-052D-6A20-FB07646024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0645" y="175846"/>
            <a:ext cx="10894649" cy="6128240"/>
          </a:xfrm>
          <a:prstGeom prst="rect">
            <a:avLst/>
          </a:prstGeom>
        </p:spPr>
      </p:pic>
    </p:spTree>
    <p:extLst>
      <p:ext uri="{BB962C8B-B14F-4D97-AF65-F5344CB8AC3E}">
        <p14:creationId xmlns:p14="http://schemas.microsoft.com/office/powerpoint/2010/main" val="261273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5EFF5-5161-E423-330A-3F24FE93E8C3}"/>
              </a:ext>
            </a:extLst>
          </p:cNvPr>
          <p:cNvSpPr>
            <a:spLocks noGrp="1"/>
          </p:cNvSpPr>
          <p:nvPr>
            <p:ph type="title"/>
          </p:nvPr>
        </p:nvSpPr>
        <p:spPr>
          <a:xfrm>
            <a:off x="4858327" y="1219200"/>
            <a:ext cx="2466110" cy="536864"/>
          </a:xfrm>
        </p:spPr>
        <p:txBody>
          <a:bodyPr>
            <a:normAutofit fontScale="90000"/>
          </a:bodyPr>
          <a:lstStyle/>
          <a:p>
            <a:r>
              <a:rPr lang="en-US" dirty="0"/>
              <a:t>Nova Web</a:t>
            </a:r>
            <a:endParaRPr lang="en-MY" dirty="0"/>
          </a:p>
        </p:txBody>
      </p:sp>
      <p:pic>
        <p:nvPicPr>
          <p:cNvPr id="4" name="Picture 3">
            <a:extLst>
              <a:ext uri="{FF2B5EF4-FFF2-40B4-BE49-F238E27FC236}">
                <a16:creationId xmlns:a16="http://schemas.microsoft.com/office/drawing/2014/main" id="{2B6B6251-07EA-8C46-790F-29028E083A86}"/>
              </a:ext>
            </a:extLst>
          </p:cNvPr>
          <p:cNvPicPr>
            <a:picLocks noChangeAspect="1"/>
          </p:cNvPicPr>
          <p:nvPr/>
        </p:nvPicPr>
        <p:blipFill>
          <a:blip r:embed="rId2"/>
          <a:stretch>
            <a:fillRect/>
          </a:stretch>
        </p:blipFill>
        <p:spPr>
          <a:xfrm>
            <a:off x="841176" y="945244"/>
            <a:ext cx="3325651" cy="5464792"/>
          </a:xfrm>
          <a:prstGeom prst="rect">
            <a:avLst/>
          </a:prstGeom>
        </p:spPr>
      </p:pic>
      <p:sp>
        <p:nvSpPr>
          <p:cNvPr id="7" name="TextBox 6">
            <a:extLst>
              <a:ext uri="{FF2B5EF4-FFF2-40B4-BE49-F238E27FC236}">
                <a16:creationId xmlns:a16="http://schemas.microsoft.com/office/drawing/2014/main" id="{C2E2EE49-3A40-85B2-A820-D41F80824D73}"/>
              </a:ext>
            </a:extLst>
          </p:cNvPr>
          <p:cNvSpPr txBox="1"/>
          <p:nvPr/>
        </p:nvSpPr>
        <p:spPr>
          <a:xfrm>
            <a:off x="4783211" y="2071577"/>
            <a:ext cx="6483927" cy="3662541"/>
          </a:xfrm>
          <a:prstGeom prst="rect">
            <a:avLst/>
          </a:prstGeom>
          <a:noFill/>
        </p:spPr>
        <p:txBody>
          <a:bodyPr wrap="square" rtlCol="0">
            <a:spAutoFit/>
          </a:bodyPr>
          <a:lstStyle/>
          <a:p>
            <a:r>
              <a:rPr lang="en-US" sz="2400" dirty="0"/>
              <a:t>Please help to give me a 5 Star Review</a:t>
            </a:r>
          </a:p>
          <a:p>
            <a:r>
              <a:rPr lang="en-US" sz="2400" dirty="0"/>
              <a:t>Step 1: Go to </a:t>
            </a:r>
            <a:r>
              <a:rPr lang="en-US" sz="2400" dirty="0">
                <a:solidFill>
                  <a:srgbClr val="FFFF00"/>
                </a:solidFill>
                <a:hlinkClick r:id="rId3">
                  <a:extLst>
                    <a:ext uri="{A12FA001-AC4F-418D-AE19-62706E023703}">
                      <ahyp:hlinkClr xmlns:ahyp="http://schemas.microsoft.com/office/drawing/2018/hyperlinkcolor" val="tx"/>
                    </a:ext>
                  </a:extLst>
                </a:hlinkClick>
              </a:rPr>
              <a:t>www.google.com</a:t>
            </a:r>
            <a:endParaRPr lang="en-US" sz="2400" dirty="0">
              <a:solidFill>
                <a:srgbClr val="FFFF00"/>
              </a:solidFill>
            </a:endParaRPr>
          </a:p>
          <a:p>
            <a:r>
              <a:rPr lang="en-US" sz="2400" dirty="0"/>
              <a:t>Step 2: Type Nova Web Design Penang Tanjung   </a:t>
            </a:r>
          </a:p>
          <a:p>
            <a:r>
              <a:rPr lang="en-US" sz="2400" dirty="0"/>
              <a:t>            Bunga</a:t>
            </a:r>
          </a:p>
          <a:p>
            <a:r>
              <a:rPr lang="en-US" sz="2400" dirty="0"/>
              <a:t>Step 3: Click and Review</a:t>
            </a:r>
          </a:p>
          <a:p>
            <a:endParaRPr lang="en-US" sz="2400" dirty="0"/>
          </a:p>
          <a:p>
            <a:r>
              <a:rPr lang="en-US" sz="2400" dirty="0"/>
              <a:t>If you are keen and interested in this slides. </a:t>
            </a:r>
            <a:br>
              <a:rPr lang="en-US" sz="2400" dirty="0"/>
            </a:br>
            <a:r>
              <a:rPr lang="en-US" sz="2400" dirty="0"/>
              <a:t>Just PM Me</a:t>
            </a:r>
          </a:p>
          <a:p>
            <a:r>
              <a:rPr lang="en-US" sz="2400" dirty="0"/>
              <a:t> </a:t>
            </a:r>
            <a:r>
              <a:rPr lang="en-US" sz="4000" dirty="0">
                <a:solidFill>
                  <a:srgbClr val="FFFF00"/>
                </a:solidFill>
              </a:rPr>
              <a:t>012-4594388</a:t>
            </a:r>
            <a:endParaRPr lang="en-MY" sz="4000" dirty="0">
              <a:solidFill>
                <a:srgbClr val="FFFF00"/>
              </a:solidFill>
            </a:endParaRPr>
          </a:p>
        </p:txBody>
      </p:sp>
      <p:pic>
        <p:nvPicPr>
          <p:cNvPr id="10" name="Picture 9" descr="Five Star Reviews – The Key To Success When You Own Rentals">
            <a:extLst>
              <a:ext uri="{FF2B5EF4-FFF2-40B4-BE49-F238E27FC236}">
                <a16:creationId xmlns:a16="http://schemas.microsoft.com/office/drawing/2014/main" id="{1346EC90-CC95-708E-6CB4-701C777DFC5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267462" y="4876800"/>
            <a:ext cx="2083362" cy="1393248"/>
          </a:xfrm>
          <a:prstGeom prst="rect">
            <a:avLst/>
          </a:prstGeom>
        </p:spPr>
      </p:pic>
    </p:spTree>
    <p:extLst>
      <p:ext uri="{BB962C8B-B14F-4D97-AF65-F5344CB8AC3E}">
        <p14:creationId xmlns:p14="http://schemas.microsoft.com/office/powerpoint/2010/main" val="41323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3E056-5145-A301-1918-3124C83902AE}"/>
              </a:ext>
            </a:extLst>
          </p:cNvPr>
          <p:cNvSpPr>
            <a:spLocks noGrp="1"/>
          </p:cNvSpPr>
          <p:nvPr>
            <p:ph type="title"/>
          </p:nvPr>
        </p:nvSpPr>
        <p:spPr>
          <a:xfrm>
            <a:off x="919119" y="302150"/>
            <a:ext cx="10353762" cy="523130"/>
          </a:xfrm>
        </p:spPr>
        <p:txBody>
          <a:bodyPr>
            <a:normAutofit fontScale="90000"/>
          </a:bodyPr>
          <a:lstStyle/>
          <a:p>
            <a:r>
              <a:rPr lang="en-US" dirty="0"/>
              <a:t>What else to learn in AI World</a:t>
            </a:r>
            <a:endParaRPr lang="en-MY" dirty="0"/>
          </a:p>
        </p:txBody>
      </p:sp>
      <p:sp>
        <p:nvSpPr>
          <p:cNvPr id="3" name="TextBox 2">
            <a:extLst>
              <a:ext uri="{FF2B5EF4-FFF2-40B4-BE49-F238E27FC236}">
                <a16:creationId xmlns:a16="http://schemas.microsoft.com/office/drawing/2014/main" id="{72B78AB9-06CB-C1DD-BE8F-41F885538D59}"/>
              </a:ext>
            </a:extLst>
          </p:cNvPr>
          <p:cNvSpPr txBox="1"/>
          <p:nvPr/>
        </p:nvSpPr>
        <p:spPr>
          <a:xfrm>
            <a:off x="538036" y="1586310"/>
            <a:ext cx="2520564" cy="3785652"/>
          </a:xfrm>
          <a:prstGeom prst="rect">
            <a:avLst/>
          </a:prstGeom>
          <a:noFill/>
        </p:spPr>
        <p:txBody>
          <a:bodyPr wrap="square" rtlCol="0">
            <a:spAutoFit/>
          </a:bodyPr>
          <a:lstStyle/>
          <a:p>
            <a:r>
              <a:rPr lang="en-US" sz="2000" b="1" dirty="0">
                <a:solidFill>
                  <a:srgbClr val="FFFF00"/>
                </a:solidFill>
              </a:rPr>
              <a:t>Module 1: Social Media</a:t>
            </a:r>
          </a:p>
          <a:p>
            <a:endParaRPr lang="en-US" sz="2000" b="1" dirty="0"/>
          </a:p>
          <a:p>
            <a:r>
              <a:rPr lang="en-MY" sz="2000" dirty="0"/>
              <a:t>Social Media Content Generation</a:t>
            </a:r>
          </a:p>
          <a:p>
            <a:endParaRPr lang="en-MY" sz="2000" dirty="0"/>
          </a:p>
          <a:p>
            <a:r>
              <a:rPr lang="en-MY" sz="2000" dirty="0"/>
              <a:t>Generate one video and ads and POST TO 3 Social Media</a:t>
            </a:r>
          </a:p>
          <a:p>
            <a:pPr marL="342900" indent="-342900">
              <a:buAutoNum type="alphaLcParenR"/>
            </a:pPr>
            <a:r>
              <a:rPr lang="en-MY" sz="2000" dirty="0"/>
              <a:t>Tik Tok</a:t>
            </a:r>
          </a:p>
          <a:p>
            <a:pPr marL="342900" indent="-342900">
              <a:buAutoNum type="alphaLcParenR"/>
            </a:pPr>
            <a:r>
              <a:rPr lang="en-MY" sz="2000" dirty="0" err="1"/>
              <a:t>Youtube</a:t>
            </a:r>
            <a:endParaRPr lang="en-MY" sz="2000" dirty="0"/>
          </a:p>
          <a:p>
            <a:pPr marL="342900" indent="-342900">
              <a:buAutoNum type="alphaLcParenR"/>
            </a:pPr>
            <a:r>
              <a:rPr lang="en-MY" sz="2000" dirty="0" err="1"/>
              <a:t>Instgram</a:t>
            </a:r>
            <a:endParaRPr lang="en-MY" sz="2000" dirty="0"/>
          </a:p>
        </p:txBody>
      </p:sp>
      <p:sp>
        <p:nvSpPr>
          <p:cNvPr id="4" name="TextBox 3">
            <a:extLst>
              <a:ext uri="{FF2B5EF4-FFF2-40B4-BE49-F238E27FC236}">
                <a16:creationId xmlns:a16="http://schemas.microsoft.com/office/drawing/2014/main" id="{4DF3E088-5A94-ACDA-CA76-8B30A3761A89}"/>
              </a:ext>
            </a:extLst>
          </p:cNvPr>
          <p:cNvSpPr txBox="1"/>
          <p:nvPr/>
        </p:nvSpPr>
        <p:spPr>
          <a:xfrm>
            <a:off x="3452190" y="1586310"/>
            <a:ext cx="2520564" cy="2554545"/>
          </a:xfrm>
          <a:prstGeom prst="rect">
            <a:avLst/>
          </a:prstGeom>
          <a:noFill/>
        </p:spPr>
        <p:txBody>
          <a:bodyPr wrap="square" rtlCol="0">
            <a:spAutoFit/>
          </a:bodyPr>
          <a:lstStyle/>
          <a:p>
            <a:r>
              <a:rPr lang="en-US" sz="2000" b="1" dirty="0">
                <a:solidFill>
                  <a:srgbClr val="FFFF00"/>
                </a:solidFill>
              </a:rPr>
              <a:t>Module 2: Landing Pages</a:t>
            </a:r>
          </a:p>
          <a:p>
            <a:endParaRPr lang="en-US" sz="2000" b="1" dirty="0"/>
          </a:p>
          <a:p>
            <a:r>
              <a:rPr lang="en-MY" sz="2000" dirty="0"/>
              <a:t>Prospecting via Landing Pages</a:t>
            </a:r>
          </a:p>
          <a:p>
            <a:endParaRPr lang="en-MY" sz="2000" dirty="0"/>
          </a:p>
          <a:p>
            <a:r>
              <a:rPr lang="en-MY" sz="2000" dirty="0"/>
              <a:t>How to get leads from effective landing page</a:t>
            </a:r>
          </a:p>
        </p:txBody>
      </p:sp>
      <p:sp>
        <p:nvSpPr>
          <p:cNvPr id="5" name="TextBox 4">
            <a:extLst>
              <a:ext uri="{FF2B5EF4-FFF2-40B4-BE49-F238E27FC236}">
                <a16:creationId xmlns:a16="http://schemas.microsoft.com/office/drawing/2014/main" id="{5B788995-FE6E-8B4C-5434-00E80225EC71}"/>
              </a:ext>
            </a:extLst>
          </p:cNvPr>
          <p:cNvSpPr txBox="1"/>
          <p:nvPr/>
        </p:nvSpPr>
        <p:spPr>
          <a:xfrm>
            <a:off x="6366344" y="1586310"/>
            <a:ext cx="2520564" cy="3477875"/>
          </a:xfrm>
          <a:prstGeom prst="rect">
            <a:avLst/>
          </a:prstGeom>
          <a:noFill/>
        </p:spPr>
        <p:txBody>
          <a:bodyPr wrap="square" rtlCol="0">
            <a:spAutoFit/>
          </a:bodyPr>
          <a:lstStyle/>
          <a:p>
            <a:r>
              <a:rPr lang="en-US" sz="2000" b="1" dirty="0">
                <a:solidFill>
                  <a:srgbClr val="FFFF00"/>
                </a:solidFill>
              </a:rPr>
              <a:t>Module 3: </a:t>
            </a:r>
            <a:r>
              <a:rPr lang="en-US" sz="2000" b="1" dirty="0" err="1">
                <a:solidFill>
                  <a:srgbClr val="FFFF00"/>
                </a:solidFill>
              </a:rPr>
              <a:t>Whatsapp</a:t>
            </a:r>
            <a:r>
              <a:rPr lang="en-US" sz="2000" b="1" dirty="0">
                <a:solidFill>
                  <a:srgbClr val="FFFF00"/>
                </a:solidFill>
              </a:rPr>
              <a:t>/Telegram</a:t>
            </a:r>
          </a:p>
          <a:p>
            <a:endParaRPr lang="en-US" sz="2000" b="1" dirty="0"/>
          </a:p>
          <a:p>
            <a:r>
              <a:rPr lang="en-MY" sz="2000" dirty="0"/>
              <a:t>How to automate </a:t>
            </a:r>
            <a:r>
              <a:rPr lang="en-MY" sz="2000" dirty="0" err="1"/>
              <a:t>whatsapp</a:t>
            </a:r>
            <a:r>
              <a:rPr lang="en-MY" sz="2000" dirty="0"/>
              <a:t> and telegram for automation</a:t>
            </a:r>
          </a:p>
          <a:p>
            <a:endParaRPr lang="en-MY" sz="2000" dirty="0"/>
          </a:p>
          <a:p>
            <a:r>
              <a:rPr lang="en-MY" sz="2000" dirty="0"/>
              <a:t>Do you want your chatbot to do all the autoreply and prospecting</a:t>
            </a:r>
          </a:p>
        </p:txBody>
      </p:sp>
      <p:sp>
        <p:nvSpPr>
          <p:cNvPr id="6" name="TextBox 5">
            <a:extLst>
              <a:ext uri="{FF2B5EF4-FFF2-40B4-BE49-F238E27FC236}">
                <a16:creationId xmlns:a16="http://schemas.microsoft.com/office/drawing/2014/main" id="{D66225EB-6D42-3078-8875-AD98BF805C08}"/>
              </a:ext>
            </a:extLst>
          </p:cNvPr>
          <p:cNvSpPr txBox="1"/>
          <p:nvPr/>
        </p:nvSpPr>
        <p:spPr>
          <a:xfrm>
            <a:off x="9280498" y="1586310"/>
            <a:ext cx="2520564" cy="4093428"/>
          </a:xfrm>
          <a:prstGeom prst="rect">
            <a:avLst/>
          </a:prstGeom>
          <a:noFill/>
        </p:spPr>
        <p:txBody>
          <a:bodyPr wrap="square" rtlCol="0">
            <a:spAutoFit/>
          </a:bodyPr>
          <a:lstStyle/>
          <a:p>
            <a:r>
              <a:rPr lang="en-US" sz="2000" b="1" dirty="0">
                <a:solidFill>
                  <a:srgbClr val="FFFF00"/>
                </a:solidFill>
              </a:rPr>
              <a:t>Module 4: </a:t>
            </a:r>
            <a:br>
              <a:rPr lang="en-US" sz="2000" b="1" dirty="0">
                <a:solidFill>
                  <a:srgbClr val="FFFF00"/>
                </a:solidFill>
              </a:rPr>
            </a:br>
            <a:r>
              <a:rPr lang="en-US" sz="2000" b="1" dirty="0">
                <a:solidFill>
                  <a:srgbClr val="FFFF00"/>
                </a:solidFill>
              </a:rPr>
              <a:t>Leads Generation</a:t>
            </a:r>
          </a:p>
          <a:p>
            <a:endParaRPr lang="en-US" sz="2000" b="1" dirty="0"/>
          </a:p>
          <a:p>
            <a:r>
              <a:rPr lang="en-MY" sz="2000" dirty="0"/>
              <a:t>How to scrap data from </a:t>
            </a:r>
            <a:r>
              <a:rPr lang="en-MY" sz="2000" dirty="0" err="1"/>
              <a:t>Linkedln</a:t>
            </a:r>
            <a:r>
              <a:rPr lang="en-MY" sz="2000" dirty="0"/>
              <a:t> and Facebook. </a:t>
            </a:r>
          </a:p>
          <a:p>
            <a:endParaRPr lang="en-MY" sz="2000" dirty="0"/>
          </a:p>
          <a:p>
            <a:endParaRPr lang="en-MY" sz="2000" dirty="0"/>
          </a:p>
          <a:p>
            <a:r>
              <a:rPr lang="en-MY" sz="2000" dirty="0"/>
              <a:t>Imagine you have a beautiful property with the price of RM 500k. How can you blast our the info effectively</a:t>
            </a:r>
          </a:p>
        </p:txBody>
      </p:sp>
    </p:spTree>
    <p:extLst>
      <p:ext uri="{BB962C8B-B14F-4D97-AF65-F5344CB8AC3E}">
        <p14:creationId xmlns:p14="http://schemas.microsoft.com/office/powerpoint/2010/main" val="4123970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6372D-5AAF-689B-7573-88AE1B092268}"/>
              </a:ext>
            </a:extLst>
          </p:cNvPr>
          <p:cNvSpPr>
            <a:spLocks noGrp="1"/>
          </p:cNvSpPr>
          <p:nvPr>
            <p:ph type="title"/>
          </p:nvPr>
        </p:nvSpPr>
        <p:spPr>
          <a:xfrm>
            <a:off x="919119" y="524741"/>
            <a:ext cx="10353762" cy="1257300"/>
          </a:xfrm>
        </p:spPr>
        <p:txBody>
          <a:bodyPr/>
          <a:lstStyle/>
          <a:p>
            <a:r>
              <a:rPr lang="en-US" dirty="0"/>
              <a:t>Virtual Staging using ChatGPT</a:t>
            </a:r>
            <a:endParaRPr lang="en-MY" dirty="0"/>
          </a:p>
        </p:txBody>
      </p:sp>
      <p:sp>
        <p:nvSpPr>
          <p:cNvPr id="3" name="TextBox 2">
            <a:extLst>
              <a:ext uri="{FF2B5EF4-FFF2-40B4-BE49-F238E27FC236}">
                <a16:creationId xmlns:a16="http://schemas.microsoft.com/office/drawing/2014/main" id="{DC515EA4-7135-5BBF-B667-F3927A7059E7}"/>
              </a:ext>
            </a:extLst>
          </p:cNvPr>
          <p:cNvSpPr txBox="1"/>
          <p:nvPr/>
        </p:nvSpPr>
        <p:spPr>
          <a:xfrm>
            <a:off x="526473" y="1866900"/>
            <a:ext cx="9823475" cy="4247317"/>
          </a:xfrm>
          <a:prstGeom prst="rect">
            <a:avLst/>
          </a:prstGeom>
          <a:noFill/>
        </p:spPr>
        <p:txBody>
          <a:bodyPr wrap="square" rtlCol="0">
            <a:spAutoFit/>
          </a:bodyPr>
          <a:lstStyle/>
          <a:p>
            <a:r>
              <a:rPr lang="en-US" sz="3600" dirty="0"/>
              <a:t>Teach agents to transform:</a:t>
            </a:r>
          </a:p>
          <a:p>
            <a:r>
              <a:rPr lang="en-US" sz="3600" dirty="0"/>
              <a:t>Empty apartments </a:t>
            </a:r>
          </a:p>
          <a:p>
            <a:r>
              <a:rPr lang="en-US" sz="3600" dirty="0"/>
              <a:t>Vacant condos </a:t>
            </a:r>
          </a:p>
          <a:p>
            <a:r>
              <a:rPr lang="en-US" sz="3600" dirty="0"/>
              <a:t>Landed homes </a:t>
            </a:r>
          </a:p>
          <a:p>
            <a:r>
              <a:rPr lang="en-US" sz="3600" dirty="0"/>
              <a:t>Show units </a:t>
            </a:r>
          </a:p>
          <a:p>
            <a:r>
              <a:rPr lang="en-US" sz="3600" dirty="0"/>
              <a:t>Office spaces </a:t>
            </a:r>
          </a:p>
          <a:p>
            <a:r>
              <a:rPr lang="en-US" sz="3600" dirty="0"/>
              <a:t>into </a:t>
            </a:r>
            <a:r>
              <a:rPr lang="en-US" sz="3600"/>
              <a:t>professionally </a:t>
            </a:r>
            <a:endParaRPr lang="en-US" sz="3600" dirty="0"/>
          </a:p>
          <a:p>
            <a:endParaRPr lang="en-MY" dirty="0"/>
          </a:p>
        </p:txBody>
      </p:sp>
      <p:pic>
        <p:nvPicPr>
          <p:cNvPr id="5" name="Picture 4">
            <a:extLst>
              <a:ext uri="{FF2B5EF4-FFF2-40B4-BE49-F238E27FC236}">
                <a16:creationId xmlns:a16="http://schemas.microsoft.com/office/drawing/2014/main" id="{52EC4114-25A4-D0EE-4900-9E0D648EB899}"/>
              </a:ext>
            </a:extLst>
          </p:cNvPr>
          <p:cNvPicPr>
            <a:picLocks noChangeAspect="1"/>
          </p:cNvPicPr>
          <p:nvPr/>
        </p:nvPicPr>
        <p:blipFill>
          <a:blip r:embed="rId2"/>
          <a:stretch>
            <a:fillRect/>
          </a:stretch>
        </p:blipFill>
        <p:spPr>
          <a:xfrm>
            <a:off x="6096000" y="2202596"/>
            <a:ext cx="5316157" cy="3502013"/>
          </a:xfrm>
          <a:prstGeom prst="rect">
            <a:avLst/>
          </a:prstGeom>
        </p:spPr>
      </p:pic>
    </p:spTree>
    <p:extLst>
      <p:ext uri="{BB962C8B-B14F-4D97-AF65-F5344CB8AC3E}">
        <p14:creationId xmlns:p14="http://schemas.microsoft.com/office/powerpoint/2010/main" val="1705834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9018-DBB4-010A-433D-63AA928AAEBC}"/>
              </a:ext>
            </a:extLst>
          </p:cNvPr>
          <p:cNvSpPr>
            <a:spLocks noGrp="1"/>
          </p:cNvSpPr>
          <p:nvPr>
            <p:ph type="title"/>
          </p:nvPr>
        </p:nvSpPr>
        <p:spPr>
          <a:xfrm>
            <a:off x="828396" y="381002"/>
            <a:ext cx="10353762" cy="704272"/>
          </a:xfrm>
        </p:spPr>
        <p:txBody>
          <a:bodyPr>
            <a:normAutofit fontScale="90000"/>
          </a:bodyPr>
          <a:lstStyle/>
          <a:p>
            <a:r>
              <a:rPr lang="en-US" dirty="0"/>
              <a:t>Living Hall</a:t>
            </a:r>
            <a:endParaRPr lang="en-MY" dirty="0"/>
          </a:p>
        </p:txBody>
      </p:sp>
      <p:pic>
        <p:nvPicPr>
          <p:cNvPr id="4" name="Picture 3">
            <a:extLst>
              <a:ext uri="{FF2B5EF4-FFF2-40B4-BE49-F238E27FC236}">
                <a16:creationId xmlns:a16="http://schemas.microsoft.com/office/drawing/2014/main" id="{04A3A441-D2AF-BD46-A2D9-2B078F1734DA}"/>
              </a:ext>
            </a:extLst>
          </p:cNvPr>
          <p:cNvPicPr>
            <a:picLocks noChangeAspect="1"/>
          </p:cNvPicPr>
          <p:nvPr/>
        </p:nvPicPr>
        <p:blipFill>
          <a:blip r:embed="rId2"/>
          <a:stretch>
            <a:fillRect/>
          </a:stretch>
        </p:blipFill>
        <p:spPr>
          <a:xfrm>
            <a:off x="692123" y="1191490"/>
            <a:ext cx="4983019" cy="3737264"/>
          </a:xfrm>
          <a:prstGeom prst="rect">
            <a:avLst/>
          </a:prstGeom>
        </p:spPr>
      </p:pic>
      <p:pic>
        <p:nvPicPr>
          <p:cNvPr id="6" name="Picture 5">
            <a:extLst>
              <a:ext uri="{FF2B5EF4-FFF2-40B4-BE49-F238E27FC236}">
                <a16:creationId xmlns:a16="http://schemas.microsoft.com/office/drawing/2014/main" id="{8D4F31B9-63F3-5791-23B5-F0BDB3F95126}"/>
              </a:ext>
            </a:extLst>
          </p:cNvPr>
          <p:cNvPicPr>
            <a:picLocks noChangeAspect="1"/>
          </p:cNvPicPr>
          <p:nvPr/>
        </p:nvPicPr>
        <p:blipFill>
          <a:blip r:embed="rId3"/>
          <a:stretch>
            <a:fillRect/>
          </a:stretch>
        </p:blipFill>
        <p:spPr>
          <a:xfrm>
            <a:off x="6216072" y="1191489"/>
            <a:ext cx="5086159" cy="3814619"/>
          </a:xfrm>
          <a:prstGeom prst="rect">
            <a:avLst/>
          </a:prstGeom>
        </p:spPr>
      </p:pic>
      <p:sp>
        <p:nvSpPr>
          <p:cNvPr id="7" name="TextBox 6">
            <a:extLst>
              <a:ext uri="{FF2B5EF4-FFF2-40B4-BE49-F238E27FC236}">
                <a16:creationId xmlns:a16="http://schemas.microsoft.com/office/drawing/2014/main" id="{33E06D69-E92F-04E5-F5FE-4FF2F951D2FD}"/>
              </a:ext>
            </a:extLst>
          </p:cNvPr>
          <p:cNvSpPr txBox="1"/>
          <p:nvPr/>
        </p:nvSpPr>
        <p:spPr>
          <a:xfrm>
            <a:off x="8386619" y="5006108"/>
            <a:ext cx="1246909" cy="584775"/>
          </a:xfrm>
          <a:prstGeom prst="rect">
            <a:avLst/>
          </a:prstGeom>
          <a:noFill/>
        </p:spPr>
        <p:txBody>
          <a:bodyPr wrap="square" rtlCol="0">
            <a:spAutoFit/>
          </a:bodyPr>
          <a:lstStyle/>
          <a:p>
            <a:r>
              <a:rPr lang="en-US" sz="3200" dirty="0"/>
              <a:t>After</a:t>
            </a:r>
            <a:endParaRPr lang="en-MY" sz="3200" dirty="0"/>
          </a:p>
        </p:txBody>
      </p:sp>
      <p:sp>
        <p:nvSpPr>
          <p:cNvPr id="8" name="TextBox 7">
            <a:extLst>
              <a:ext uri="{FF2B5EF4-FFF2-40B4-BE49-F238E27FC236}">
                <a16:creationId xmlns:a16="http://schemas.microsoft.com/office/drawing/2014/main" id="{D50E3AAD-809C-2966-0BA3-062E342CA38B}"/>
              </a:ext>
            </a:extLst>
          </p:cNvPr>
          <p:cNvSpPr txBox="1"/>
          <p:nvPr/>
        </p:nvSpPr>
        <p:spPr>
          <a:xfrm>
            <a:off x="2664692" y="4928754"/>
            <a:ext cx="1246909" cy="584775"/>
          </a:xfrm>
          <a:prstGeom prst="rect">
            <a:avLst/>
          </a:prstGeom>
          <a:noFill/>
        </p:spPr>
        <p:txBody>
          <a:bodyPr wrap="square" rtlCol="0">
            <a:spAutoFit/>
          </a:bodyPr>
          <a:lstStyle/>
          <a:p>
            <a:r>
              <a:rPr lang="en-US" sz="3200" dirty="0"/>
              <a:t>Before</a:t>
            </a:r>
            <a:endParaRPr lang="en-MY" sz="3200" dirty="0"/>
          </a:p>
        </p:txBody>
      </p:sp>
      <p:sp>
        <p:nvSpPr>
          <p:cNvPr id="9" name="TextBox 8">
            <a:extLst>
              <a:ext uri="{FF2B5EF4-FFF2-40B4-BE49-F238E27FC236}">
                <a16:creationId xmlns:a16="http://schemas.microsoft.com/office/drawing/2014/main" id="{8EDAF188-722B-B02D-F685-76009C481797}"/>
              </a:ext>
            </a:extLst>
          </p:cNvPr>
          <p:cNvSpPr txBox="1"/>
          <p:nvPr/>
        </p:nvSpPr>
        <p:spPr>
          <a:xfrm>
            <a:off x="2373746" y="5800435"/>
            <a:ext cx="8368145" cy="523220"/>
          </a:xfrm>
          <a:prstGeom prst="rect">
            <a:avLst/>
          </a:prstGeom>
          <a:noFill/>
        </p:spPr>
        <p:txBody>
          <a:bodyPr wrap="square" rtlCol="0">
            <a:spAutoFit/>
          </a:bodyPr>
          <a:lstStyle/>
          <a:p>
            <a:r>
              <a:rPr lang="en-US" sz="2800" dirty="0"/>
              <a:t>Prompt: </a:t>
            </a:r>
            <a:r>
              <a:rPr lang="en-US" sz="2800" dirty="0">
                <a:solidFill>
                  <a:srgbClr val="FFFF00"/>
                </a:solidFill>
              </a:rPr>
              <a:t>Can you furnish the living hall with furniture</a:t>
            </a:r>
            <a:endParaRPr lang="en-MY" sz="2800" dirty="0">
              <a:solidFill>
                <a:srgbClr val="FFFF00"/>
              </a:solidFill>
            </a:endParaRPr>
          </a:p>
        </p:txBody>
      </p:sp>
    </p:spTree>
    <p:extLst>
      <p:ext uri="{BB962C8B-B14F-4D97-AF65-F5344CB8AC3E}">
        <p14:creationId xmlns:p14="http://schemas.microsoft.com/office/powerpoint/2010/main" val="3886625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A2017-E810-3154-CC88-5B08FB064129}"/>
              </a:ext>
            </a:extLst>
          </p:cNvPr>
          <p:cNvSpPr>
            <a:spLocks noGrp="1"/>
          </p:cNvSpPr>
          <p:nvPr>
            <p:ph type="title"/>
          </p:nvPr>
        </p:nvSpPr>
        <p:spPr>
          <a:xfrm>
            <a:off x="919119" y="378690"/>
            <a:ext cx="10353762" cy="583045"/>
          </a:xfrm>
        </p:spPr>
        <p:txBody>
          <a:bodyPr>
            <a:normAutofit fontScale="90000"/>
          </a:bodyPr>
          <a:lstStyle/>
          <a:p>
            <a:r>
              <a:rPr lang="en-US" dirty="0"/>
              <a:t>Room Unit</a:t>
            </a:r>
            <a:endParaRPr lang="en-MY" dirty="0"/>
          </a:p>
        </p:txBody>
      </p:sp>
      <p:pic>
        <p:nvPicPr>
          <p:cNvPr id="4" name="Picture 3">
            <a:extLst>
              <a:ext uri="{FF2B5EF4-FFF2-40B4-BE49-F238E27FC236}">
                <a16:creationId xmlns:a16="http://schemas.microsoft.com/office/drawing/2014/main" id="{BC0E40A9-7C63-495F-92AB-BE3D3FBAC6F8}"/>
              </a:ext>
            </a:extLst>
          </p:cNvPr>
          <p:cNvPicPr>
            <a:picLocks noChangeAspect="1"/>
          </p:cNvPicPr>
          <p:nvPr/>
        </p:nvPicPr>
        <p:blipFill>
          <a:blip r:embed="rId2"/>
          <a:stretch>
            <a:fillRect/>
          </a:stretch>
        </p:blipFill>
        <p:spPr>
          <a:xfrm>
            <a:off x="748147" y="1152044"/>
            <a:ext cx="3415434" cy="4553911"/>
          </a:xfrm>
          <a:prstGeom prst="rect">
            <a:avLst/>
          </a:prstGeom>
        </p:spPr>
      </p:pic>
      <p:sp>
        <p:nvSpPr>
          <p:cNvPr id="5" name="TextBox 4">
            <a:extLst>
              <a:ext uri="{FF2B5EF4-FFF2-40B4-BE49-F238E27FC236}">
                <a16:creationId xmlns:a16="http://schemas.microsoft.com/office/drawing/2014/main" id="{199B04A3-81DD-2082-F5F9-8D23EDC03C37}"/>
              </a:ext>
            </a:extLst>
          </p:cNvPr>
          <p:cNvSpPr txBox="1"/>
          <p:nvPr/>
        </p:nvSpPr>
        <p:spPr>
          <a:xfrm>
            <a:off x="2077314" y="5713072"/>
            <a:ext cx="9661236" cy="1384995"/>
          </a:xfrm>
          <a:prstGeom prst="rect">
            <a:avLst/>
          </a:prstGeom>
          <a:noFill/>
        </p:spPr>
        <p:txBody>
          <a:bodyPr wrap="square" rtlCol="0">
            <a:spAutoFit/>
          </a:bodyPr>
          <a:lstStyle/>
          <a:p>
            <a:r>
              <a:rPr lang="en-US" sz="2800" dirty="0"/>
              <a:t>Prompt: </a:t>
            </a:r>
            <a:r>
              <a:rPr lang="en-US" sz="2800" dirty="0">
                <a:solidFill>
                  <a:srgbClr val="FFFF00"/>
                </a:solidFill>
              </a:rPr>
              <a:t>Can you furnish the living hall with furniture</a:t>
            </a:r>
          </a:p>
          <a:p>
            <a:r>
              <a:rPr lang="en-US" sz="2800" dirty="0"/>
              <a:t>Prompt: </a:t>
            </a:r>
            <a:r>
              <a:rPr lang="en-US" sz="2800" dirty="0">
                <a:solidFill>
                  <a:srgbClr val="FFFF00"/>
                </a:solidFill>
              </a:rPr>
              <a:t>Can you give a version to turn this into kids room</a:t>
            </a:r>
          </a:p>
          <a:p>
            <a:endParaRPr lang="en-MY" sz="2800" dirty="0">
              <a:solidFill>
                <a:srgbClr val="FFFF00"/>
              </a:solidFill>
            </a:endParaRPr>
          </a:p>
        </p:txBody>
      </p:sp>
      <p:pic>
        <p:nvPicPr>
          <p:cNvPr id="7" name="Picture 6">
            <a:extLst>
              <a:ext uri="{FF2B5EF4-FFF2-40B4-BE49-F238E27FC236}">
                <a16:creationId xmlns:a16="http://schemas.microsoft.com/office/drawing/2014/main" id="{E6410C01-E807-0767-83D6-DF24265616BB}"/>
              </a:ext>
            </a:extLst>
          </p:cNvPr>
          <p:cNvPicPr>
            <a:picLocks noChangeAspect="1"/>
          </p:cNvPicPr>
          <p:nvPr/>
        </p:nvPicPr>
        <p:blipFill>
          <a:blip r:embed="rId3"/>
          <a:stretch>
            <a:fillRect/>
          </a:stretch>
        </p:blipFill>
        <p:spPr>
          <a:xfrm>
            <a:off x="4529860" y="1152044"/>
            <a:ext cx="3415434" cy="4553912"/>
          </a:xfrm>
          <a:prstGeom prst="rect">
            <a:avLst/>
          </a:prstGeom>
        </p:spPr>
      </p:pic>
      <p:pic>
        <p:nvPicPr>
          <p:cNvPr id="9" name="Picture 8">
            <a:extLst>
              <a:ext uri="{FF2B5EF4-FFF2-40B4-BE49-F238E27FC236}">
                <a16:creationId xmlns:a16="http://schemas.microsoft.com/office/drawing/2014/main" id="{81928459-5DE7-0D01-DD5C-A574D6FAFD82}"/>
              </a:ext>
            </a:extLst>
          </p:cNvPr>
          <p:cNvPicPr>
            <a:picLocks noChangeAspect="1"/>
          </p:cNvPicPr>
          <p:nvPr/>
        </p:nvPicPr>
        <p:blipFill>
          <a:blip r:embed="rId4"/>
          <a:stretch>
            <a:fillRect/>
          </a:stretch>
        </p:blipFill>
        <p:spPr>
          <a:xfrm>
            <a:off x="8323116" y="1152043"/>
            <a:ext cx="3415434" cy="4553911"/>
          </a:xfrm>
          <a:prstGeom prst="rect">
            <a:avLst/>
          </a:prstGeom>
        </p:spPr>
      </p:pic>
    </p:spTree>
    <p:extLst>
      <p:ext uri="{BB962C8B-B14F-4D97-AF65-F5344CB8AC3E}">
        <p14:creationId xmlns:p14="http://schemas.microsoft.com/office/powerpoint/2010/main" val="3083169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69A8-31E4-8DB1-C12B-679844D06AD0}"/>
              </a:ext>
            </a:extLst>
          </p:cNvPr>
          <p:cNvSpPr>
            <a:spLocks noGrp="1"/>
          </p:cNvSpPr>
          <p:nvPr>
            <p:ph type="title"/>
          </p:nvPr>
        </p:nvSpPr>
        <p:spPr>
          <a:xfrm>
            <a:off x="821432" y="287194"/>
            <a:ext cx="10353762" cy="656936"/>
          </a:xfrm>
        </p:spPr>
        <p:txBody>
          <a:bodyPr>
            <a:normAutofit fontScale="90000"/>
          </a:bodyPr>
          <a:lstStyle/>
          <a:p>
            <a:r>
              <a:rPr lang="en-US" dirty="0"/>
              <a:t>Kitchen Area</a:t>
            </a:r>
            <a:endParaRPr lang="en-MY" dirty="0"/>
          </a:p>
        </p:txBody>
      </p:sp>
      <p:pic>
        <p:nvPicPr>
          <p:cNvPr id="4" name="Picture 3">
            <a:extLst>
              <a:ext uri="{FF2B5EF4-FFF2-40B4-BE49-F238E27FC236}">
                <a16:creationId xmlns:a16="http://schemas.microsoft.com/office/drawing/2014/main" id="{B9867A79-A29A-9E46-A6CB-5C7BE4FBFFC6}"/>
              </a:ext>
            </a:extLst>
          </p:cNvPr>
          <p:cNvPicPr>
            <a:picLocks noChangeAspect="1"/>
          </p:cNvPicPr>
          <p:nvPr/>
        </p:nvPicPr>
        <p:blipFill>
          <a:blip r:embed="rId2"/>
          <a:stretch>
            <a:fillRect/>
          </a:stretch>
        </p:blipFill>
        <p:spPr>
          <a:xfrm>
            <a:off x="347708" y="1499176"/>
            <a:ext cx="5650605" cy="3178465"/>
          </a:xfrm>
          <a:prstGeom prst="rect">
            <a:avLst/>
          </a:prstGeom>
        </p:spPr>
      </p:pic>
      <p:pic>
        <p:nvPicPr>
          <p:cNvPr id="6" name="Picture 5">
            <a:extLst>
              <a:ext uri="{FF2B5EF4-FFF2-40B4-BE49-F238E27FC236}">
                <a16:creationId xmlns:a16="http://schemas.microsoft.com/office/drawing/2014/main" id="{7D156E2C-71D3-191D-7F25-8A0A53A1B6D2}"/>
              </a:ext>
            </a:extLst>
          </p:cNvPr>
          <p:cNvPicPr>
            <a:picLocks noChangeAspect="1"/>
          </p:cNvPicPr>
          <p:nvPr/>
        </p:nvPicPr>
        <p:blipFill>
          <a:blip r:embed="rId3"/>
          <a:stretch>
            <a:fillRect/>
          </a:stretch>
        </p:blipFill>
        <p:spPr>
          <a:xfrm>
            <a:off x="6176045" y="1499176"/>
            <a:ext cx="5397118" cy="3178465"/>
          </a:xfrm>
          <a:prstGeom prst="rect">
            <a:avLst/>
          </a:prstGeom>
        </p:spPr>
      </p:pic>
      <p:sp>
        <p:nvSpPr>
          <p:cNvPr id="7" name="TextBox 6">
            <a:extLst>
              <a:ext uri="{FF2B5EF4-FFF2-40B4-BE49-F238E27FC236}">
                <a16:creationId xmlns:a16="http://schemas.microsoft.com/office/drawing/2014/main" id="{D9260580-D919-BFEA-8519-28AC6961998D}"/>
              </a:ext>
            </a:extLst>
          </p:cNvPr>
          <p:cNvSpPr txBox="1"/>
          <p:nvPr/>
        </p:nvSpPr>
        <p:spPr>
          <a:xfrm>
            <a:off x="2355272" y="5043055"/>
            <a:ext cx="9217891" cy="984885"/>
          </a:xfrm>
          <a:prstGeom prst="rect">
            <a:avLst/>
          </a:prstGeom>
          <a:noFill/>
        </p:spPr>
        <p:txBody>
          <a:bodyPr wrap="square" rtlCol="0">
            <a:spAutoFit/>
          </a:bodyPr>
          <a:lstStyle/>
          <a:p>
            <a:r>
              <a:rPr lang="en-US" sz="4000" dirty="0"/>
              <a:t>Prompt: </a:t>
            </a:r>
            <a:r>
              <a:rPr lang="en-US" sz="4000" dirty="0">
                <a:solidFill>
                  <a:srgbClr val="FFFF00"/>
                </a:solidFill>
              </a:rPr>
              <a:t>Can you furnish this kitchen </a:t>
            </a:r>
          </a:p>
          <a:p>
            <a:endParaRPr lang="en-MY" dirty="0"/>
          </a:p>
        </p:txBody>
      </p:sp>
    </p:spTree>
    <p:extLst>
      <p:ext uri="{BB962C8B-B14F-4D97-AF65-F5344CB8AC3E}">
        <p14:creationId xmlns:p14="http://schemas.microsoft.com/office/powerpoint/2010/main" val="3430419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215D-7C98-5DAE-D5E8-EA680AE8240F}"/>
              </a:ext>
            </a:extLst>
          </p:cNvPr>
          <p:cNvSpPr>
            <a:spLocks noGrp="1"/>
          </p:cNvSpPr>
          <p:nvPr>
            <p:ph type="title"/>
          </p:nvPr>
        </p:nvSpPr>
        <p:spPr/>
        <p:txBody>
          <a:bodyPr>
            <a:normAutofit fontScale="90000"/>
          </a:bodyPr>
          <a:lstStyle/>
          <a:p>
            <a:r>
              <a:rPr lang="en-US" dirty="0"/>
              <a:t>Google Flow</a:t>
            </a:r>
            <a:br>
              <a:rPr lang="en-US" dirty="0"/>
            </a:br>
            <a:r>
              <a:rPr lang="en-US" dirty="0"/>
              <a:t>Video Creations for Video Staging</a:t>
            </a:r>
            <a:endParaRPr lang="en-MY" dirty="0"/>
          </a:p>
        </p:txBody>
      </p:sp>
      <p:pic>
        <p:nvPicPr>
          <p:cNvPr id="4" name="Picture 3">
            <a:extLst>
              <a:ext uri="{FF2B5EF4-FFF2-40B4-BE49-F238E27FC236}">
                <a16:creationId xmlns:a16="http://schemas.microsoft.com/office/drawing/2014/main" id="{B55EC967-ADF1-5269-6247-07B9755F2968}"/>
              </a:ext>
            </a:extLst>
          </p:cNvPr>
          <p:cNvPicPr>
            <a:picLocks noChangeAspect="1"/>
          </p:cNvPicPr>
          <p:nvPr/>
        </p:nvPicPr>
        <p:blipFill>
          <a:blip r:embed="rId2"/>
          <a:stretch>
            <a:fillRect/>
          </a:stretch>
        </p:blipFill>
        <p:spPr>
          <a:xfrm>
            <a:off x="386197" y="2309091"/>
            <a:ext cx="6000335" cy="3728603"/>
          </a:xfrm>
          <a:prstGeom prst="rect">
            <a:avLst/>
          </a:prstGeom>
        </p:spPr>
      </p:pic>
      <p:sp>
        <p:nvSpPr>
          <p:cNvPr id="15" name="TextBox 14">
            <a:extLst>
              <a:ext uri="{FF2B5EF4-FFF2-40B4-BE49-F238E27FC236}">
                <a16:creationId xmlns:a16="http://schemas.microsoft.com/office/drawing/2014/main" id="{C184C72F-0C52-D937-60A6-EE60FF9A7090}"/>
              </a:ext>
            </a:extLst>
          </p:cNvPr>
          <p:cNvSpPr txBox="1"/>
          <p:nvPr/>
        </p:nvSpPr>
        <p:spPr>
          <a:xfrm>
            <a:off x="6761019" y="2079338"/>
            <a:ext cx="4886036" cy="4524315"/>
          </a:xfrm>
          <a:prstGeom prst="rect">
            <a:avLst/>
          </a:prstGeom>
          <a:noFill/>
        </p:spPr>
        <p:txBody>
          <a:bodyPr wrap="square" rtlCol="0">
            <a:spAutoFit/>
          </a:bodyPr>
          <a:lstStyle/>
          <a:p>
            <a:r>
              <a:rPr lang="en-MY" sz="3600" b="1" dirty="0">
                <a:solidFill>
                  <a:srgbClr val="FFFF00"/>
                </a:solidFill>
              </a:rPr>
              <a:t>JSON</a:t>
            </a:r>
          </a:p>
          <a:p>
            <a:endParaRPr lang="en-MY" dirty="0"/>
          </a:p>
          <a:p>
            <a:r>
              <a:rPr lang="en-MY" dirty="0"/>
              <a:t>{</a:t>
            </a:r>
            <a:br>
              <a:rPr lang="en-MY" dirty="0"/>
            </a:br>
            <a:r>
              <a:rPr lang="en-MY" dirty="0"/>
              <a:t>"title": "Korean Couple Apartment Tour",</a:t>
            </a:r>
            <a:br>
              <a:rPr lang="en-MY" dirty="0"/>
            </a:br>
            <a:r>
              <a:rPr lang="en-MY" dirty="0"/>
              <a:t>"style": "cinematic, realistic, warm lighting, modern apartment",</a:t>
            </a:r>
            <a:br>
              <a:rPr lang="en-MY" dirty="0"/>
            </a:br>
            <a:r>
              <a:rPr lang="en-MY" dirty="0"/>
              <a:t>"characters": [</a:t>
            </a:r>
            <a:br>
              <a:rPr lang="en-MY" dirty="0"/>
            </a:br>
            <a:r>
              <a:rPr lang="en-MY" dirty="0"/>
              <a:t>{</a:t>
            </a:r>
            <a:br>
              <a:rPr lang="en-MY" dirty="0"/>
            </a:br>
            <a:r>
              <a:rPr lang="en-MY" dirty="0"/>
              <a:t>"id": "couple",</a:t>
            </a:r>
            <a:br>
              <a:rPr lang="en-MY" dirty="0"/>
            </a:br>
            <a:r>
              <a:rPr lang="en-MY" dirty="0"/>
              <a:t>"description": "Young Korean couple in casual modern clothing. Male wearing beige sweater and jeans. Female wearing soft cream outfit. Happy and excited expression."</a:t>
            </a:r>
            <a:br>
              <a:rPr lang="en-MY" dirty="0"/>
            </a:br>
            <a:r>
              <a:rPr lang="en-MY" dirty="0"/>
              <a:t>}</a:t>
            </a:r>
            <a:br>
              <a:rPr lang="en-MY" dirty="0"/>
            </a:br>
            <a:r>
              <a:rPr lang="en-MY" dirty="0"/>
              <a:t>],</a:t>
            </a:r>
          </a:p>
        </p:txBody>
      </p:sp>
    </p:spTree>
    <p:extLst>
      <p:ext uri="{BB962C8B-B14F-4D97-AF65-F5344CB8AC3E}">
        <p14:creationId xmlns:p14="http://schemas.microsoft.com/office/powerpoint/2010/main" val="4153278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2A62A-617F-F43D-E6C2-3FEE225C136E}"/>
              </a:ext>
            </a:extLst>
          </p:cNvPr>
          <p:cNvSpPr>
            <a:spLocks noGrp="1"/>
          </p:cNvSpPr>
          <p:nvPr>
            <p:ph type="title"/>
          </p:nvPr>
        </p:nvSpPr>
        <p:spPr>
          <a:xfrm>
            <a:off x="919119" y="272561"/>
            <a:ext cx="10353762" cy="887667"/>
          </a:xfrm>
        </p:spPr>
        <p:txBody>
          <a:bodyPr/>
          <a:lstStyle/>
          <a:p>
            <a:r>
              <a:rPr lang="en-US" dirty="0"/>
              <a:t>Step 1</a:t>
            </a:r>
            <a:endParaRPr lang="en-MY" dirty="0"/>
          </a:p>
        </p:txBody>
      </p:sp>
      <p:pic>
        <p:nvPicPr>
          <p:cNvPr id="6" name="Picture 5">
            <a:extLst>
              <a:ext uri="{FF2B5EF4-FFF2-40B4-BE49-F238E27FC236}">
                <a16:creationId xmlns:a16="http://schemas.microsoft.com/office/drawing/2014/main" id="{8C23ECF7-26AE-39F0-C68A-F91873EBD687}"/>
              </a:ext>
            </a:extLst>
          </p:cNvPr>
          <p:cNvPicPr>
            <a:picLocks noChangeAspect="1"/>
          </p:cNvPicPr>
          <p:nvPr/>
        </p:nvPicPr>
        <p:blipFill>
          <a:blip r:embed="rId2"/>
          <a:stretch>
            <a:fillRect/>
          </a:stretch>
        </p:blipFill>
        <p:spPr>
          <a:xfrm>
            <a:off x="470524" y="1278103"/>
            <a:ext cx="4755278" cy="3566458"/>
          </a:xfrm>
          <a:prstGeom prst="rect">
            <a:avLst/>
          </a:prstGeom>
        </p:spPr>
      </p:pic>
      <p:pic>
        <p:nvPicPr>
          <p:cNvPr id="8" name="Picture 7">
            <a:extLst>
              <a:ext uri="{FF2B5EF4-FFF2-40B4-BE49-F238E27FC236}">
                <a16:creationId xmlns:a16="http://schemas.microsoft.com/office/drawing/2014/main" id="{62D86D63-A61F-7895-C644-2ECC33EC96B0}"/>
              </a:ext>
            </a:extLst>
          </p:cNvPr>
          <p:cNvPicPr>
            <a:picLocks noChangeAspect="1"/>
          </p:cNvPicPr>
          <p:nvPr/>
        </p:nvPicPr>
        <p:blipFill>
          <a:blip r:embed="rId3"/>
          <a:stretch>
            <a:fillRect/>
          </a:stretch>
        </p:blipFill>
        <p:spPr>
          <a:xfrm>
            <a:off x="6518888" y="1278103"/>
            <a:ext cx="4456483" cy="3566458"/>
          </a:xfrm>
          <a:prstGeom prst="rect">
            <a:avLst/>
          </a:prstGeom>
        </p:spPr>
      </p:pic>
      <p:sp>
        <p:nvSpPr>
          <p:cNvPr id="9" name="TextBox 8">
            <a:extLst>
              <a:ext uri="{FF2B5EF4-FFF2-40B4-BE49-F238E27FC236}">
                <a16:creationId xmlns:a16="http://schemas.microsoft.com/office/drawing/2014/main" id="{0A40C821-650B-78F5-A78A-F05CAB44994E}"/>
              </a:ext>
            </a:extLst>
          </p:cNvPr>
          <p:cNvSpPr txBox="1"/>
          <p:nvPr/>
        </p:nvSpPr>
        <p:spPr>
          <a:xfrm>
            <a:off x="1792270" y="5117123"/>
            <a:ext cx="9321206" cy="1569660"/>
          </a:xfrm>
          <a:prstGeom prst="rect">
            <a:avLst/>
          </a:prstGeom>
          <a:noFill/>
        </p:spPr>
        <p:txBody>
          <a:bodyPr wrap="square" rtlCol="0">
            <a:spAutoFit/>
          </a:bodyPr>
          <a:lstStyle/>
          <a:p>
            <a:r>
              <a:rPr lang="en-US" sz="2400" dirty="0">
                <a:solidFill>
                  <a:srgbClr val="FFFF00"/>
                </a:solidFill>
              </a:rPr>
              <a:t>Generate two images</a:t>
            </a:r>
          </a:p>
          <a:p>
            <a:r>
              <a:rPr lang="en-US" sz="2400" dirty="0">
                <a:solidFill>
                  <a:srgbClr val="FFFF00"/>
                </a:solidFill>
              </a:rPr>
              <a:t>1) Create a staging image of a vacant unit and furnish it</a:t>
            </a:r>
          </a:p>
          <a:p>
            <a:r>
              <a:rPr lang="en-US" sz="2400" dirty="0">
                <a:solidFill>
                  <a:srgbClr val="FFFF00"/>
                </a:solidFill>
              </a:rPr>
              <a:t>2) Create another image of model, make sure you have a theme. Is this property for couple/family/successful entrepreneur and etc.</a:t>
            </a:r>
            <a:endParaRPr lang="en-MY" sz="2800" dirty="0"/>
          </a:p>
        </p:txBody>
      </p:sp>
    </p:spTree>
    <p:extLst>
      <p:ext uri="{BB962C8B-B14F-4D97-AF65-F5344CB8AC3E}">
        <p14:creationId xmlns:p14="http://schemas.microsoft.com/office/powerpoint/2010/main" val="2626293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EBBB-3828-7854-FD05-F4E367B22C5A}"/>
              </a:ext>
            </a:extLst>
          </p:cNvPr>
          <p:cNvSpPr>
            <a:spLocks noGrp="1"/>
          </p:cNvSpPr>
          <p:nvPr>
            <p:ph type="title"/>
          </p:nvPr>
        </p:nvSpPr>
        <p:spPr>
          <a:xfrm>
            <a:off x="919119" y="434108"/>
            <a:ext cx="10353762" cy="675409"/>
          </a:xfrm>
        </p:spPr>
        <p:txBody>
          <a:bodyPr>
            <a:normAutofit fontScale="90000"/>
          </a:bodyPr>
          <a:lstStyle/>
          <a:p>
            <a:r>
              <a:rPr lang="en-US" dirty="0"/>
              <a:t>Creating JSON using ChatGPT</a:t>
            </a:r>
            <a:endParaRPr lang="en-MY" dirty="0"/>
          </a:p>
        </p:txBody>
      </p:sp>
      <p:sp>
        <p:nvSpPr>
          <p:cNvPr id="3" name="TextBox 2">
            <a:extLst>
              <a:ext uri="{FF2B5EF4-FFF2-40B4-BE49-F238E27FC236}">
                <a16:creationId xmlns:a16="http://schemas.microsoft.com/office/drawing/2014/main" id="{C43AE35F-2236-276E-91F7-B5D5F4C42341}"/>
              </a:ext>
            </a:extLst>
          </p:cNvPr>
          <p:cNvSpPr txBox="1"/>
          <p:nvPr/>
        </p:nvSpPr>
        <p:spPr>
          <a:xfrm>
            <a:off x="286328" y="1109517"/>
            <a:ext cx="5116945" cy="5447645"/>
          </a:xfrm>
          <a:prstGeom prst="rect">
            <a:avLst/>
          </a:prstGeom>
          <a:noFill/>
        </p:spPr>
        <p:txBody>
          <a:bodyPr wrap="square" rtlCol="0">
            <a:spAutoFit/>
          </a:bodyPr>
          <a:lstStyle/>
          <a:p>
            <a:r>
              <a:rPr lang="en-US" sz="1200" dirty="0"/>
              <a:t>{</a:t>
            </a:r>
            <a:br>
              <a:rPr lang="en-US" sz="1200" dirty="0"/>
            </a:br>
            <a:r>
              <a:rPr lang="en-US" sz="1200" dirty="0"/>
              <a:t>"title": "Korean Couple Apartment Tour",</a:t>
            </a:r>
            <a:br>
              <a:rPr lang="en-US" sz="1200" dirty="0"/>
            </a:br>
            <a:r>
              <a:rPr lang="en-US" sz="1200" dirty="0"/>
              <a:t>"style": "cinematic, realistic, warm lighting, modern apartment",</a:t>
            </a:r>
            <a:br>
              <a:rPr lang="en-US" sz="1200" dirty="0"/>
            </a:br>
            <a:r>
              <a:rPr lang="en-US" sz="1200" dirty="0"/>
              <a:t>"characters": [</a:t>
            </a:r>
            <a:br>
              <a:rPr lang="en-US" sz="1200" dirty="0"/>
            </a:br>
            <a:r>
              <a:rPr lang="en-US" sz="1200" dirty="0"/>
              <a:t>{</a:t>
            </a:r>
            <a:br>
              <a:rPr lang="en-US" sz="1200" dirty="0"/>
            </a:br>
            <a:r>
              <a:rPr lang="en-US" sz="1200" dirty="0"/>
              <a:t>"id": "couple",</a:t>
            </a:r>
            <a:br>
              <a:rPr lang="en-US" sz="1200" dirty="0"/>
            </a:br>
            <a:r>
              <a:rPr lang="en-US" sz="1200" dirty="0"/>
              <a:t>"description": "Young Korean couple in casual modern clothing. Male wearing beige sweater and jeans. Female wearing soft cream outfit. Happy and excited expression."</a:t>
            </a:r>
            <a:br>
              <a:rPr lang="en-US" sz="1200" dirty="0"/>
            </a:br>
            <a:r>
              <a:rPr lang="en-US" sz="1200" dirty="0"/>
              <a:t>}</a:t>
            </a:r>
            <a:br>
              <a:rPr lang="en-US" sz="1200" dirty="0"/>
            </a:br>
            <a:r>
              <a:rPr lang="en-US" sz="1200" dirty="0"/>
              <a:t>],</a:t>
            </a:r>
            <a:br>
              <a:rPr lang="en-US" sz="1200" dirty="0"/>
            </a:br>
            <a:r>
              <a:rPr lang="en-US" sz="1200" dirty="0"/>
              <a:t>"scenes": [</a:t>
            </a:r>
            <a:br>
              <a:rPr lang="en-US" sz="1200" dirty="0"/>
            </a:br>
            <a:r>
              <a:rPr lang="en-US" sz="1200" dirty="0"/>
              <a:t>{</a:t>
            </a:r>
            <a:br>
              <a:rPr lang="en-US" sz="1200" dirty="0"/>
            </a:br>
            <a:r>
              <a:rPr lang="en-US" sz="1200" dirty="0"/>
              <a:t>"step": 1,</a:t>
            </a:r>
            <a:br>
              <a:rPr lang="en-US" sz="1200" dirty="0"/>
            </a:br>
            <a:r>
              <a:rPr lang="en-US" sz="1200" dirty="0"/>
              <a:t>"</a:t>
            </a:r>
            <a:r>
              <a:rPr lang="en-US" sz="1200" dirty="0" err="1"/>
              <a:t>scene_name</a:t>
            </a:r>
            <a:r>
              <a:rPr lang="en-US" sz="1200" dirty="0"/>
              <a:t>": "Entering the Living Room",</a:t>
            </a:r>
            <a:br>
              <a:rPr lang="en-US" sz="1200" dirty="0"/>
            </a:br>
            <a:r>
              <a:rPr lang="en-US" sz="1200" dirty="0"/>
              <a:t>"location": "Modern furnished apartment living hall",</a:t>
            </a:r>
            <a:br>
              <a:rPr lang="en-US" sz="1200" dirty="0"/>
            </a:br>
            <a:r>
              <a:rPr lang="en-US" sz="1200" dirty="0"/>
              <a:t>"action": "The Korean couple slowly walks into the living room together. They look around with excitement and admiration. The woman smiles while pointing at the interior design and the man nods happily.",</a:t>
            </a:r>
            <a:br>
              <a:rPr lang="en-US" sz="1200" dirty="0"/>
            </a:br>
            <a:r>
              <a:rPr lang="en-US" sz="1200" dirty="0"/>
              <a:t>"camera": {</a:t>
            </a:r>
            <a:br>
              <a:rPr lang="en-US" sz="1200" dirty="0"/>
            </a:br>
            <a:r>
              <a:rPr lang="en-US" sz="1200" dirty="0"/>
              <a:t>"shot": "wide angle",</a:t>
            </a:r>
            <a:br>
              <a:rPr lang="en-US" sz="1200" dirty="0"/>
            </a:br>
            <a:r>
              <a:rPr lang="en-US" sz="1200" dirty="0"/>
              <a:t>"movement": "slow tracking shot following from behind"</a:t>
            </a:r>
            <a:br>
              <a:rPr lang="en-US" sz="1200" dirty="0"/>
            </a:br>
            <a:r>
              <a:rPr lang="en-US" sz="1200" dirty="0"/>
              <a:t>},</a:t>
            </a:r>
            <a:br>
              <a:rPr lang="en-US" sz="1200" dirty="0"/>
            </a:br>
            <a:r>
              <a:rPr lang="en-US" sz="1200" dirty="0"/>
              <a:t>"environment": {</a:t>
            </a:r>
            <a:br>
              <a:rPr lang="en-US" sz="1200" dirty="0"/>
            </a:br>
            <a:r>
              <a:rPr lang="en-US" sz="1200" dirty="0"/>
              <a:t>"lighting": "warm afternoon sunlight entering through windows",</a:t>
            </a:r>
            <a:br>
              <a:rPr lang="en-US" sz="1200" dirty="0"/>
            </a:br>
            <a:r>
              <a:rPr lang="en-US" sz="1200" dirty="0"/>
              <a:t>"mood": "cozy, welcoming, luxurious"</a:t>
            </a:r>
            <a:br>
              <a:rPr lang="en-US" sz="1200" dirty="0"/>
            </a:br>
            <a:r>
              <a:rPr lang="en-US" sz="1200" dirty="0"/>
              <a:t>},</a:t>
            </a:r>
            <a:br>
              <a:rPr lang="en-US" sz="1200" dirty="0"/>
            </a:br>
            <a:r>
              <a:rPr lang="en-US" sz="1200" dirty="0"/>
              <a:t>"</a:t>
            </a:r>
            <a:r>
              <a:rPr lang="en-US" sz="1200" dirty="0" err="1"/>
              <a:t>duration_seconds</a:t>
            </a:r>
            <a:r>
              <a:rPr lang="en-US" sz="1200" dirty="0"/>
              <a:t>": 5</a:t>
            </a:r>
            <a:br>
              <a:rPr lang="en-US" sz="1200" dirty="0"/>
            </a:br>
            <a:r>
              <a:rPr lang="en-US" sz="1200" dirty="0"/>
              <a:t>},</a:t>
            </a:r>
            <a:endParaRPr lang="en-MY" sz="1200" dirty="0"/>
          </a:p>
        </p:txBody>
      </p:sp>
      <p:sp>
        <p:nvSpPr>
          <p:cNvPr id="4" name="TextBox 3">
            <a:extLst>
              <a:ext uri="{FF2B5EF4-FFF2-40B4-BE49-F238E27FC236}">
                <a16:creationId xmlns:a16="http://schemas.microsoft.com/office/drawing/2014/main" id="{DE5260D1-1608-E1F8-36C5-CBD46BAF9C5B}"/>
              </a:ext>
            </a:extLst>
          </p:cNvPr>
          <p:cNvSpPr txBox="1"/>
          <p:nvPr/>
        </p:nvSpPr>
        <p:spPr>
          <a:xfrm>
            <a:off x="6096000" y="1536174"/>
            <a:ext cx="6003222" cy="3970318"/>
          </a:xfrm>
          <a:prstGeom prst="rect">
            <a:avLst/>
          </a:prstGeom>
          <a:noFill/>
        </p:spPr>
        <p:txBody>
          <a:bodyPr wrap="square" rtlCol="0">
            <a:spAutoFit/>
          </a:bodyPr>
          <a:lstStyle/>
          <a:p>
            <a:r>
              <a:rPr lang="en-US" sz="3600" dirty="0">
                <a:solidFill>
                  <a:srgbClr val="FFFF00"/>
                </a:solidFill>
              </a:rPr>
              <a:t>How to Generate JSON File</a:t>
            </a:r>
          </a:p>
          <a:p>
            <a:endParaRPr lang="en-US" sz="2400" dirty="0">
              <a:solidFill>
                <a:srgbClr val="FFFF00"/>
              </a:solidFill>
            </a:endParaRPr>
          </a:p>
          <a:p>
            <a:r>
              <a:rPr lang="en-US" sz="2800" dirty="0"/>
              <a:t>“I would like to create a video using Google flow. Can you create a JSON format for my video. </a:t>
            </a:r>
          </a:p>
          <a:p>
            <a:r>
              <a:rPr lang="en-US" sz="2800" dirty="0"/>
              <a:t>Step 1: The couple walk into the room Step 2: The couple turn on the     </a:t>
            </a:r>
          </a:p>
          <a:p>
            <a:r>
              <a:rPr lang="en-US" sz="2800" dirty="0"/>
              <a:t>             television “</a:t>
            </a:r>
          </a:p>
          <a:p>
            <a:endParaRPr lang="en-US" sz="2400" dirty="0">
              <a:solidFill>
                <a:srgbClr val="FFFF00"/>
              </a:solidFill>
            </a:endParaRPr>
          </a:p>
        </p:txBody>
      </p:sp>
      <p:sp>
        <p:nvSpPr>
          <p:cNvPr id="5" name="Rectangle 4">
            <a:extLst>
              <a:ext uri="{FF2B5EF4-FFF2-40B4-BE49-F238E27FC236}">
                <a16:creationId xmlns:a16="http://schemas.microsoft.com/office/drawing/2014/main" id="{44495A19-52EC-6078-03F4-F9E5DB166689}"/>
              </a:ext>
            </a:extLst>
          </p:cNvPr>
          <p:cNvSpPr/>
          <p:nvPr/>
        </p:nvSpPr>
        <p:spPr>
          <a:xfrm>
            <a:off x="5680364" y="1385455"/>
            <a:ext cx="129309" cy="49137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887069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BD73D-FDAE-E04A-B85C-9373FA1287E9}"/>
              </a:ext>
            </a:extLst>
          </p:cNvPr>
          <p:cNvSpPr>
            <a:spLocks noGrp="1"/>
          </p:cNvSpPr>
          <p:nvPr>
            <p:ph type="title"/>
          </p:nvPr>
        </p:nvSpPr>
        <p:spPr>
          <a:xfrm>
            <a:off x="919118" y="175491"/>
            <a:ext cx="10353762" cy="703118"/>
          </a:xfrm>
        </p:spPr>
        <p:txBody>
          <a:bodyPr>
            <a:normAutofit fontScale="90000"/>
          </a:bodyPr>
          <a:lstStyle/>
          <a:p>
            <a:r>
              <a:rPr lang="en-US" dirty="0"/>
              <a:t>	Insert JSON Prompt</a:t>
            </a:r>
            <a:endParaRPr lang="en-MY" dirty="0"/>
          </a:p>
        </p:txBody>
      </p:sp>
      <p:pic>
        <p:nvPicPr>
          <p:cNvPr id="4" name="Picture 3">
            <a:extLst>
              <a:ext uri="{FF2B5EF4-FFF2-40B4-BE49-F238E27FC236}">
                <a16:creationId xmlns:a16="http://schemas.microsoft.com/office/drawing/2014/main" id="{FBE01789-17A4-CAC0-665A-3EE9BDB03458}"/>
              </a:ext>
            </a:extLst>
          </p:cNvPr>
          <p:cNvPicPr>
            <a:picLocks noChangeAspect="1"/>
          </p:cNvPicPr>
          <p:nvPr/>
        </p:nvPicPr>
        <p:blipFill>
          <a:blip r:embed="rId2"/>
          <a:stretch>
            <a:fillRect/>
          </a:stretch>
        </p:blipFill>
        <p:spPr>
          <a:xfrm>
            <a:off x="2002969" y="878609"/>
            <a:ext cx="8193975" cy="6003460"/>
          </a:xfrm>
          <a:prstGeom prst="rect">
            <a:avLst/>
          </a:prstGeom>
        </p:spPr>
      </p:pic>
    </p:spTree>
    <p:extLst>
      <p:ext uri="{BB962C8B-B14F-4D97-AF65-F5344CB8AC3E}">
        <p14:creationId xmlns:p14="http://schemas.microsoft.com/office/powerpoint/2010/main" val="11878129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4C00F4-06E9-43E3-AD97-88A857CEFA8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64B270AB-C138-415C-897E-3C24487DECF1}">
  <ds:schemaRefs>
    <ds:schemaRef ds:uri="http://schemas.microsoft.com/sharepoint/v3/contenttype/forms"/>
  </ds:schemaRefs>
</ds:datastoreItem>
</file>

<file path=customXml/itemProps3.xml><?xml version="1.0" encoding="utf-8"?>
<ds:datastoreItem xmlns:ds="http://schemas.openxmlformats.org/officeDocument/2006/customXml" ds:itemID="{0585E981-8C91-4205-A0C3-C991F42B4C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{365D21AB-347A-487B-8AAA-BFA24EA42074}TFe742eee6-54b3-45e8-a03d-f3d997f9b6caf6c338c2_win32-3734725ae7e2</Template>
  <TotalTime>131</TotalTime>
  <Words>638</Words>
  <Application>Microsoft Office PowerPoint</Application>
  <PresentationFormat>Widescreen</PresentationFormat>
  <Paragraphs>69</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Goudy Old Style</vt:lpstr>
      <vt:lpstr>Wingdings 2</vt:lpstr>
      <vt:lpstr>SlateVTI</vt:lpstr>
      <vt:lpstr>AI Training</vt:lpstr>
      <vt:lpstr>Virtual Staging using ChatGPT</vt:lpstr>
      <vt:lpstr>Living Hall</vt:lpstr>
      <vt:lpstr>Room Unit</vt:lpstr>
      <vt:lpstr>Kitchen Area</vt:lpstr>
      <vt:lpstr>Google Flow Video Creations for Video Staging</vt:lpstr>
      <vt:lpstr>Step 1</vt:lpstr>
      <vt:lpstr>Creating JSON using ChatGPT</vt:lpstr>
      <vt:lpstr> Insert JSON Prompt</vt:lpstr>
      <vt:lpstr>PowerPoint Presentation</vt:lpstr>
      <vt:lpstr>Nova Web</vt:lpstr>
      <vt:lpstr>What else to learn in AI World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Yaw Kean Huat</dc:creator>
  <cp:lastModifiedBy>Yaw Kean Huat</cp:lastModifiedBy>
  <cp:revision>4</cp:revision>
  <dcterms:created xsi:type="dcterms:W3CDTF">2026-05-20T15:25:46Z</dcterms:created>
  <dcterms:modified xsi:type="dcterms:W3CDTF">2026-05-20T17:38:33Z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